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0" roundtripDataSignature="AMtx7mjRxzxeMo6+I4vR+ZBpH6aR5DEs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 interest</a:t>
            </a:r>
            <a:endParaRPr/>
          </a:p>
        </p:txBody>
      </p:sp>
      <p:sp>
        <p:nvSpPr>
          <p:cNvPr id="188" name="Google Shape;188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6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007795"/>
              </a:gs>
              <a:gs pos="55000">
                <a:srgbClr val="47BBE0"/>
              </a:gs>
              <a:gs pos="100000">
                <a:srgbClr val="007795"/>
              </a:gs>
            </a:gsLst>
            <a:lin ang="3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1" name="Google Shape;21;p26"/>
          <p:cNvSpPr txBox="1"/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b="1"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6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lvl="0" marR="64008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grpSp>
        <p:nvGrpSpPr>
          <p:cNvPr id="23" name="Google Shape;23;p26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4" name="Google Shape;24;p26"/>
            <p:cNvSpPr/>
            <p:nvPr/>
          </p:nvSpPr>
          <p:spPr>
            <a:xfrm>
              <a:off x="1687513" y="4832896"/>
              <a:ext cx="7456487" cy="518816"/>
            </a:xfrm>
            <a:custGeom>
              <a:rect b="b" l="l" r="r" t="t"/>
              <a:pathLst>
                <a:path extrusionOk="0" h="367" w="469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9CCADC">
                <a:alpha val="40000"/>
              </a:srgbClr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5" name="Google Shape;25;p26"/>
            <p:cNvSpPr/>
            <p:nvPr/>
          </p:nvSpPr>
          <p:spPr>
            <a:xfrm>
              <a:off x="35443" y="5135526"/>
              <a:ext cx="9108557" cy="838200"/>
            </a:xfrm>
            <a:custGeom>
              <a:rect b="b" l="l" r="r" t="t"/>
              <a:pathLst>
                <a:path extrusionOk="0" h="528" w="576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6" name="Google Shape;26;p26"/>
            <p:cNvSpPr/>
            <p:nvPr/>
          </p:nvSpPr>
          <p:spPr>
            <a:xfrm>
              <a:off x="0" y="4883888"/>
              <a:ext cx="9144000" cy="1981200"/>
            </a:xfrm>
            <a:custGeom>
              <a:rect b="b" l="l" r="r" t="t"/>
              <a:pathLst>
                <a:path extrusionOk="0" h="1248" w="576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algn="t" flip="none" tx="0" sx="50000" ty="0" sy="50000"/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27" name="Google Shape;27;p26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cap="flat" cmpd="sng" w="12050">
              <a:solidFill>
                <a:srgbClr val="93C5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8" name="Google Shape;28;p26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6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E7F0F4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6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algn="r">
              <a:spcBef>
                <a:spcPts val="0"/>
              </a:spcBef>
              <a:buNone/>
              <a:defRPr b="0" sz="100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5"/>
          <p:cNvSpPr txBox="1"/>
          <p:nvPr>
            <p:ph idx="1" type="body"/>
          </p:nvPr>
        </p:nvSpPr>
        <p:spPr>
          <a:xfrm rot="5400000">
            <a:off x="2378965" y="-440435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93" name="Google Shape;93;p35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5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5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6"/>
          <p:cNvSpPr txBox="1"/>
          <p:nvPr>
            <p:ph type="title"/>
          </p:nvPr>
        </p:nvSpPr>
        <p:spPr>
          <a:xfrm rot="5400000">
            <a:off x="4936367" y="2182286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6"/>
          <p:cNvSpPr txBox="1"/>
          <p:nvPr>
            <p:ph idx="1" type="body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99" name="Google Shape;99;p36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6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36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7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6324" lvl="0" marL="457200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indent="-342900" lvl="1" marL="9144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3" name="Google Shape;33;p27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7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7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" name="Google Shape;36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8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8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8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 txBox="1"/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b="1" sz="48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9"/>
          <p:cNvSpPr txBox="1"/>
          <p:nvPr>
            <p:ph idx="1" type="body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4" name="Google Shape;44;p29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9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9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" name="Google Shape;47;p29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8" name="Google Shape;48;p29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0"/>
          <p:cNvSpPr txBox="1"/>
          <p:nvPr>
            <p:ph idx="1" type="body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1" name="Google Shape;51;p30"/>
          <p:cNvSpPr txBox="1"/>
          <p:nvPr>
            <p:ph idx="2" type="body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9504" lvl="0" marL="457200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indent="-381000" lvl="1" marL="9144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2" name="Google Shape;52;p30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0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0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5" name="Google Shape;55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1"/>
          <p:cNvSpPr txBox="1"/>
          <p:nvPr>
            <p:ph idx="1" type="body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9" name="Google Shape;59;p31"/>
          <p:cNvSpPr txBox="1"/>
          <p:nvPr>
            <p:ph idx="2" type="body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cap="flat" cmpd="sng" w="965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18287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32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0" name="Google Shape;60;p31"/>
          <p:cNvSpPr txBox="1"/>
          <p:nvPr>
            <p:ph idx="3" type="body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2232" lvl="0" marL="457200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indent="-355600" lvl="1" marL="9144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1" name="Google Shape;61;p31"/>
          <p:cNvSpPr txBox="1"/>
          <p:nvPr>
            <p:ph idx="4" type="body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2232" lvl="0" marL="457200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indent="-355600" lvl="1" marL="9144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2" name="Google Shape;62;p31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1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1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2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2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blipFill rotWithShape="1">
          <a:blip r:embed="rId2">
            <a:alphaModFix/>
          </a:blip>
          <a:tile algn="tl" flip="none" tx="0" sx="50000" ty="0" sy="50000"/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3"/>
          <p:cNvSpPr txBox="1"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b="0" sz="25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3"/>
          <p:cNvSpPr txBox="1"/>
          <p:nvPr>
            <p:ph idx="1" type="body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indent="-228600" lvl="1" marL="9144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3" name="Google Shape;73;p33"/>
          <p:cNvSpPr txBox="1"/>
          <p:nvPr>
            <p:ph idx="2" type="body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6776" lvl="0" marL="457200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indent="-406400" lvl="1" marL="914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4" name="Google Shape;74;p33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33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3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b="100%" l="100%"/>
          </a:path>
          <a:tileRect r="-100%" t="-100%"/>
        </a:gra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4"/>
          <p:cNvSpPr txBox="1"/>
          <p:nvPr>
            <p:ph idx="1" type="body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marR="18288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indent="-304800" lvl="1" marL="9144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indent="-342900" lvl="7" marL="36576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indent="-342900" lvl="8" marL="41148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9" name="Google Shape;79;p34"/>
          <p:cNvSpPr/>
          <p:nvPr>
            <p:ph idx="2" type="pic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34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34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4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algn="r">
              <a:spcBef>
                <a:spcPts val="0"/>
              </a:spcBef>
              <a:buNone/>
              <a:defRPr b="0" sz="10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34"/>
          <p:cNvSpPr txBox="1"/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b="0" sz="3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4"/>
          <p:cNvSpPr/>
          <p:nvPr/>
        </p:nvSpPr>
        <p:spPr>
          <a:xfrm>
            <a:off x="716436" y="5001993"/>
            <a:ext cx="3802003" cy="1443111"/>
          </a:xfrm>
          <a:custGeom>
            <a:rect b="b" l="l" r="r" t="t"/>
            <a:pathLst>
              <a:path extrusionOk="0" h="528" w="576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34"/>
          <p:cNvSpPr/>
          <p:nvPr/>
        </p:nvSpPr>
        <p:spPr>
          <a:xfrm>
            <a:off x="-53561" y="5785023"/>
            <a:ext cx="3802003" cy="838200"/>
          </a:xfrm>
          <a:custGeom>
            <a:rect b="b" l="l" r="r" t="t"/>
            <a:pathLst>
              <a:path extrusionOk="0" h="528" w="576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6" name="Google Shape;86;p34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7" name="Google Shape;87;p34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" name="Google Shape;88;p34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9" name="Google Shape;89;p34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fmla="val 50000" name="adj"/>
            </a:avLst>
          </a:prstGeom>
          <a:gradFill>
            <a:gsLst>
              <a:gs pos="0">
                <a:srgbClr val="1488A5"/>
              </a:gs>
              <a:gs pos="72000">
                <a:srgbClr val="4DB7DA"/>
              </a:gs>
              <a:gs pos="100000">
                <a:srgbClr val="7CC2DD"/>
              </a:gs>
            </a:gsLst>
            <a:lin ang="16200000" scaled="0"/>
          </a:gradFill>
          <a:ln cap="rnd" cmpd="sng" w="9525">
            <a:solidFill>
              <a:srgbClr val="20768B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dir="5400000" dist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/>
          <p:nvPr/>
        </p:nvSpPr>
        <p:spPr>
          <a:xfrm>
            <a:off x="716436" y="5001993"/>
            <a:ext cx="3802003" cy="1443111"/>
          </a:xfrm>
          <a:custGeom>
            <a:rect b="b" l="l" r="r" t="t"/>
            <a:pathLst>
              <a:path extrusionOk="0" h="528" w="5760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9CCADC">
              <a:alpha val="400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1" name="Google Shape;11;p25"/>
          <p:cNvSpPr/>
          <p:nvPr/>
        </p:nvSpPr>
        <p:spPr>
          <a:xfrm>
            <a:off x="-53561" y="5785023"/>
            <a:ext cx="3802003" cy="838200"/>
          </a:xfrm>
          <a:custGeom>
            <a:rect b="b" l="l" r="r" t="t"/>
            <a:pathLst>
              <a:path extrusionOk="0" h="528" w="5760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" name="Google Shape;12;p25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">
              <a:alphaModFix amt="50000"/>
            </a:blip>
            <a:tile algn="t" flip="none" tx="0" sx="50000" ty="0" sy="50000"/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3" name="Google Shape;13;p25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cap="flat" cmpd="sng" w="12050">
            <a:solidFill>
              <a:srgbClr val="93C5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" name="Google Shape;14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b="1" i="0" sz="4100" u="none" cap="none" strike="noStrik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25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5186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b="0" i="0" sz="27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-374650" lvl="1" marL="914400" marR="0" rtl="0" algn="l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b="0" i="0" sz="23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-361950" lvl="2" marL="13716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b="0" i="0" sz="21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-349250" lvl="3" marL="18288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b="0" i="0" sz="19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-342900" lvl="4" marL="2286000" marR="0" rtl="0" algn="l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-342900" lvl="5" marL="27432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-330200" lvl="6" marL="32004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-330200" lvl="7" marL="36576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-330200" lvl="8" marL="4114800" marR="0" rtl="0" algn="l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b="0" i="0" sz="16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6" name="Google Shape;16;p25"/>
          <p:cNvSpPr txBox="1"/>
          <p:nvPr>
            <p:ph idx="10" type="dt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7" name="Google Shape;17;p25"/>
          <p:cNvSpPr txBox="1"/>
          <p:nvPr>
            <p:ph idx="11" type="ftr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/>
        </p:txBody>
      </p:sp>
      <p:sp>
        <p:nvSpPr>
          <p:cNvPr id="18" name="Google Shape;18;p25"/>
          <p:cNvSpPr txBox="1"/>
          <p:nvPr>
            <p:ph idx="12" type="sldNum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00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jpg"/><Relationship Id="rId4" Type="http://schemas.openxmlformats.org/officeDocument/2006/relationships/image" Target="../media/image13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Relationship Id="rId4" Type="http://schemas.openxmlformats.org/officeDocument/2006/relationships/image" Target="../media/image1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 txBox="1"/>
          <p:nvPr>
            <p:ph type="ctrTitle"/>
          </p:nvPr>
        </p:nvSpPr>
        <p:spPr>
          <a:xfrm>
            <a:off x="685800" y="1371601"/>
            <a:ext cx="7772400" cy="22288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en-US"/>
              <a:t>THE ART OF REVIEW WRITING</a:t>
            </a:r>
            <a:br>
              <a:rPr lang="en-US"/>
            </a:br>
            <a:r>
              <a:rPr lang="en-US"/>
              <a:t>UNIT-V : REVIEW OF FILM</a:t>
            </a:r>
            <a:br>
              <a:rPr lang="en-US"/>
            </a:br>
            <a:endParaRPr/>
          </a:p>
        </p:txBody>
      </p:sp>
      <p:sp>
        <p:nvSpPr>
          <p:cNvPr id="107" name="Google Shape;107;p1"/>
          <p:cNvSpPr txBox="1"/>
          <p:nvPr>
            <p:ph idx="1" type="subTitle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70000" lnSpcReduction="20000"/>
          </a:bodyPr>
          <a:lstStyle/>
          <a:p>
            <a:pPr indent="0" lvl="0" marL="0" marR="64008" rtl="0" algn="r">
              <a:spcBef>
                <a:spcPts val="0"/>
              </a:spcBef>
              <a:spcAft>
                <a:spcPts val="0"/>
              </a:spcAft>
              <a:buSzPct val="68000"/>
              <a:buNone/>
            </a:pPr>
            <a:r>
              <a:rPr lang="en-US"/>
              <a:t>Prepared by</a:t>
            </a:r>
            <a:endParaRPr/>
          </a:p>
          <a:p>
            <a:pPr indent="0" lvl="0" marL="0" marR="64008" rtl="0" algn="r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B.RASHMA M.A.,NET</a:t>
            </a:r>
            <a:endParaRPr/>
          </a:p>
          <a:p>
            <a:pPr indent="0" lvl="0" marL="0" marR="64008" rtl="0" algn="r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ASSISTANT PROFESSOR OF ENGLISH </a:t>
            </a:r>
            <a:endParaRPr/>
          </a:p>
          <a:p>
            <a:pPr indent="0" lvl="0" marL="0" marR="64008" rtl="0" algn="r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JAMAL MOHAMED COLLEGE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624078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en-US"/>
              <a:t>      		 10 ESSENTIAL ELEMENTS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❑"/>
            </a:pPr>
            <a:r>
              <a:rPr lang="en-US"/>
              <a:t>1.Plot 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         * The movie follows a story arc and plausibility.</a:t>
            </a:r>
            <a:endParaRPr/>
          </a:p>
          <a:p>
            <a:pPr indent="-397764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t/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STORY ARC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64" name="Google Shape;164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MOVIE REVIEW ELEMENTS</a:t>
            </a:r>
            <a:endParaRPr/>
          </a:p>
        </p:txBody>
      </p:sp>
      <p:pic>
        <p:nvPicPr>
          <p:cNvPr descr="download.png" id="165" name="Google Shape;16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0" y="3276600"/>
            <a:ext cx="5334000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en-US"/>
              <a:t>PLAUSIBILITY: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1)Fictional stories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2)Movies based on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true Stories.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        </a:t>
            </a:r>
            <a:endParaRPr/>
          </a:p>
        </p:txBody>
      </p:sp>
      <p:sp>
        <p:nvSpPr>
          <p:cNvPr id="171" name="Google Shape;17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Cont….</a:t>
            </a:r>
            <a:endParaRPr/>
          </a:p>
        </p:txBody>
      </p:sp>
      <p:pic>
        <p:nvPicPr>
          <p:cNvPr descr="download (1).jpg" id="172" name="Google Shape;17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3400" y="2057400"/>
            <a:ext cx="3962399" cy="3657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UMNUS.jpg" id="177" name="Google Shape;177;p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1230" y="1481138"/>
            <a:ext cx="7241539" cy="4525962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 Mr. Tumnus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56053" lvl="0" marL="365760" rtl="0" algn="l">
              <a:spcBef>
                <a:spcPts val="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 TRAILER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             *series of selected shots from the film being advertised.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		      * It is primarily created to show the audience what the film is about and to encourage them to see it when it is released.</a:t>
            </a:r>
            <a:endParaRPr/>
          </a:p>
          <a:p>
            <a:pPr indent="-148211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t/>
            </a:r>
            <a:endParaRPr/>
          </a:p>
          <a:p>
            <a:pPr indent="-256053" lvl="0" marL="365760" rtl="0" algn="l">
              <a:spcBef>
                <a:spcPts val="400"/>
              </a:spcBef>
              <a:spcAft>
                <a:spcPts val="0"/>
              </a:spcAft>
              <a:buSzPct val="68000"/>
              <a:buChar char="🞂"/>
            </a:pPr>
            <a:r>
              <a:rPr lang="en-US"/>
              <a:t>ENTERTAINMENT VALUE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			*movie should keep us engaged &amp; entertained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			*make a delicate balance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			*adopt different genres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rPr lang="en-US"/>
              <a:t>			</a:t>
            </a:r>
            <a:endParaRPr/>
          </a:p>
          <a:p>
            <a:pPr indent="-148211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t/>
            </a:r>
            <a:endParaRPr/>
          </a:p>
          <a:p>
            <a:pPr indent="-148211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t/>
            </a:r>
            <a:endParaRPr/>
          </a:p>
          <a:p>
            <a:pPr indent="-148211" lvl="0" marL="365760" rtl="0" algn="l">
              <a:spcBef>
                <a:spcPts val="400"/>
              </a:spcBef>
              <a:spcAft>
                <a:spcPts val="0"/>
              </a:spcAft>
              <a:buSzPct val="68000"/>
              <a:buNone/>
            </a:pPr>
            <a:r>
              <a:t/>
            </a:r>
            <a:endParaRPr/>
          </a:p>
        </p:txBody>
      </p:sp>
      <p:sp>
        <p:nvSpPr>
          <p:cNvPr id="184" name="Google Shape;18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 2. ATTRACTION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en-US"/>
              <a:t>     The themes are identifiable and intriguing.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IDENTITY: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             i)themes and sub-themes?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		       ii) message of the movie rather than entertainment.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		       iii)make us to feel what really special in the movie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91" name="Google Shape;19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3.THEME</a:t>
            </a:r>
            <a:endParaRPr/>
          </a:p>
        </p:txBody>
      </p:sp>
      <p:pic>
        <p:nvPicPr>
          <p:cNvPr descr="download (2).jpg" id="192" name="Google Shape;19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53000" y="4238625"/>
            <a:ext cx="3505200" cy="26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en-US"/>
              <a:t>INTRIGUE (INTEREST)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To be intriguing themes should achieve at least one of the following: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✔"/>
            </a:pPr>
            <a:r>
              <a:rPr lang="en-US"/>
              <a:t> teach us something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✔"/>
            </a:pPr>
            <a:r>
              <a:rPr lang="en-US"/>
              <a:t> Make us think 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✔"/>
            </a:pPr>
            <a:r>
              <a:rPr lang="en-US"/>
              <a:t>Form an emotional connection with us.		   </a:t>
            </a:r>
            <a:endParaRPr/>
          </a:p>
        </p:txBody>
      </p:sp>
      <p:sp>
        <p:nvSpPr>
          <p:cNvPr id="198" name="Google Shape;198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Cont….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14350" lvl="0" marL="624078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en-US"/>
              <a:t>THE CHARACTERS ARE MULTIDIMENSIONAL AND THE ACTING SHOULD BE CONVINCING.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2448"/>
              <a:buNone/>
            </a:pPr>
            <a:r>
              <a:rPr b="1" lang="en-US"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1.Characters</a:t>
            </a:r>
            <a:r>
              <a:rPr lang="en-US" sz="3600">
                <a:solidFill>
                  <a:srgbClr val="7030A0"/>
                </a:solidFill>
              </a:rPr>
              <a:t>  :     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characters are based on people, and people are multifaceted with their own hopes ,desires, faults and  aspirations. So the characters should not be so different.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2448"/>
              <a:buNone/>
            </a:pPr>
            <a:r>
              <a:rPr lang="en-US"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b="1" lang="en-US"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b="1" lang="en-US" sz="36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Performance: </a:t>
            </a:r>
            <a:endParaRPr sz="240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632"/>
              <a:buNone/>
            </a:pPr>
            <a:r>
              <a:rPr b="1" lang="en-US" sz="240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* 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Actor should not imitate.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632"/>
              <a:buNone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* The actor should become the character.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2448"/>
              <a:buNone/>
            </a:pPr>
            <a:r>
              <a:t/>
            </a:r>
            <a:endParaRPr sz="3600">
              <a:solidFill>
                <a:srgbClr val="7030A0"/>
              </a:solidFill>
            </a:endParaRPr>
          </a:p>
        </p:txBody>
      </p:sp>
      <p:sp>
        <p:nvSpPr>
          <p:cNvPr id="204" name="Google Shape;204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4.ACTING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-Idiots-Dialogues-10.jpg" id="209" name="Google Shape;209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600200"/>
            <a:ext cx="4613672" cy="4525962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5.DIALOGUE</a:t>
            </a:r>
            <a:endParaRPr/>
          </a:p>
        </p:txBody>
      </p:sp>
      <p:pic>
        <p:nvPicPr>
          <p:cNvPr descr="3-Idiots-Dialogues-12.jpg" id="211" name="Google Shape;211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05400" y="2057400"/>
            <a:ext cx="3752850" cy="422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 VISUAL LANGUAGE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    </a:t>
            </a:r>
            <a:r>
              <a:rPr lang="en-US" sz="2400"/>
              <a:t>Continuity is king. This concept goes beyond the camera technique.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632"/>
              <a:buNone/>
            </a:pPr>
            <a:r>
              <a:rPr lang="en-US" sz="2400"/>
              <a:t>	   The shot selection, the angles, all of it should mix. Catchy to eyes. Adding creative ideas.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 LIGHTING ,SETTING ,WARDOBE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Lighting- tell us how to feel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Setting – tell us where we are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Wardrobe_ tell us who the characters are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    eg: painting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       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217" name="Google Shape;217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en-US"/>
              <a:t>6.CINEMATOGRAPHY</a:t>
            </a:r>
            <a:br>
              <a:rPr lang="en-US"/>
            </a:br>
            <a:r>
              <a:rPr lang="en-US" sz="2000"/>
              <a:t>what we see inside the frame is the important aspect of cinemat…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9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1.pace and tone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        pace is to hold our attention.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         Tone is important in expressing what the movie is trying to communicate to the audience.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2. Effects (vfx/sfx)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Visual effects and special effects.</a:t>
            </a:r>
            <a:endParaRPr/>
          </a:p>
        </p:txBody>
      </p:sp>
      <p:sp>
        <p:nvSpPr>
          <p:cNvPr id="223" name="Google Shape;223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7.EDITING AND EFFECTS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Introduction 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What is a film review?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Importance of film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Role and responsibilities of a reviewer.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Movie review elements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13" name="Google Shape;113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OVERVIEW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The music is harmonious and the sound design is authentic.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Music – </a:t>
            </a:r>
            <a:r>
              <a:rPr lang="en-US">
                <a:solidFill>
                  <a:srgbClr val="00B050"/>
                </a:solidFill>
              </a:rPr>
              <a:t>Harmony</a:t>
            </a:r>
            <a:r>
              <a:rPr lang="en-US"/>
              <a:t>( the combination of simultaneously sounded musical notes to produce a pleasing effect)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Lucida Sans"/>
              <a:buAutoNum type="alphaLcParenR"/>
            </a:pPr>
            <a:r>
              <a:rPr lang="en-US"/>
              <a:t>  music should be in sync with the story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Lucida Sans"/>
              <a:buAutoNum type="alphaLcParenR"/>
            </a:pPr>
            <a:r>
              <a:rPr lang="en-US"/>
              <a:t>  compatible with the mood and its corresponding scene.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Lucida Sans"/>
              <a:buAutoNum type="alphaLcParenR"/>
            </a:pPr>
            <a:r>
              <a:rPr lang="en-US"/>
              <a:t>Theme music should be memorable</a:t>
            </a:r>
            <a:endParaRPr/>
          </a:p>
          <a:p>
            <a:pPr indent="-514350" lvl="0" marL="624078" rtl="0" algn="l">
              <a:spcBef>
                <a:spcPts val="400"/>
              </a:spcBef>
              <a:spcAft>
                <a:spcPts val="0"/>
              </a:spcAft>
              <a:buSzPts val="1836"/>
              <a:buFont typeface="Lucida Sans"/>
              <a:buAutoNum type="alphaLcParenR"/>
            </a:pPr>
            <a:r>
              <a:rPr lang="en-US"/>
              <a:t>It should connect to the soul    </a:t>
            </a:r>
            <a:endParaRPr/>
          </a:p>
        </p:txBody>
      </p:sp>
      <p:sp>
        <p:nvSpPr>
          <p:cNvPr id="229" name="Google Shape;22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8.SOUND AND MUSIC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1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Sound – AUTHENTICITY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Music should be unique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Pleasing to the ears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Good sound mixing and mastering is essential to keep the audience immersed and entertained.</a:t>
            </a:r>
            <a:endParaRPr/>
          </a:p>
        </p:txBody>
      </p:sp>
      <p:sp>
        <p:nvSpPr>
          <p:cNvPr id="235" name="Google Shape;235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Cont…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2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VISION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088"/>
              <a:buFont typeface="Noto Sans Symbols"/>
              <a:buChar char="❖"/>
            </a:pPr>
            <a:r>
              <a:rPr lang="en-US" sz="1600"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follow their own unique creative process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360"/>
              <a:buFont typeface="Noto Sans Symbols"/>
              <a:buChar char="❖"/>
            </a:pP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         direction should a unified vision.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EXECUTION</a:t>
            </a:r>
            <a:endParaRPr/>
          </a:p>
          <a:p>
            <a:pPr indent="-228600" lvl="2" marL="859536" rtl="0" algn="l">
              <a:spcBef>
                <a:spcPts val="3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❖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movie should be so well told</a:t>
            </a:r>
            <a:endParaRPr/>
          </a:p>
          <a:p>
            <a:pPr indent="-228600" lvl="2" marL="859536" rtl="0" algn="l">
              <a:spcBef>
                <a:spcPts val="3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❖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so well crafted </a:t>
            </a:r>
            <a:endParaRPr/>
          </a:p>
          <a:p>
            <a:pPr indent="-228600" lvl="2" marL="859536" rtl="0" algn="l">
              <a:spcBef>
                <a:spcPts val="3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❖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That the story cannot be told any other way.</a:t>
            </a:r>
            <a:endParaRPr/>
          </a:p>
          <a:p>
            <a:pPr indent="-228600" lvl="2" marL="859536" rtl="0" algn="l">
              <a:spcBef>
                <a:spcPts val="35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❖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plot should be flawless and every element of the cinema scale should execute to perfection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1" name="Google Shape;2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9.DIRECTION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3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1)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One-of -a-kind: 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A movie is a one of a kind when it is original, innovative and pioneering.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               Eg: AVATAR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2) Above and beyond: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			*It is beyond  comprehension, you can’t  explain why you love it.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				*experiencing different feeling.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				*feeling more connected</a:t>
            </a:r>
            <a:endParaRPr/>
          </a:p>
        </p:txBody>
      </p:sp>
      <p:sp>
        <p:nvSpPr>
          <p:cNvPr id="247" name="Google Shape;247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10.The “it” factor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20141106185423-5-powerful-ways-give-thanks-your-people.jpeg" id="252" name="Google Shape;25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s.jpg" id="118" name="Google Shape;118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2600" y="3113881"/>
            <a:ext cx="6858000" cy="3286919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INTRODUCTION</a:t>
            </a:r>
            <a:endParaRPr/>
          </a:p>
        </p:txBody>
      </p:sp>
      <p:pic>
        <p:nvPicPr>
          <p:cNvPr descr="images (3).jpg" id="120" name="Google Shape;12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1066800"/>
            <a:ext cx="4267200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/>
          <p:nvPr>
            <p:ph idx="1" type="body"/>
          </p:nvPr>
        </p:nvSpPr>
        <p:spPr>
          <a:xfrm>
            <a:off x="457200" y="1295400"/>
            <a:ext cx="82296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just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FR is the analysis of the film made by one person or collectively expressing the opinion on the movie.</a:t>
            </a:r>
            <a:endParaRPr/>
          </a:p>
          <a:p>
            <a:pPr indent="-139446" lvl="0" marL="365760" rtl="0" algn="just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WHAT IS A FILM REVIEW ???</a:t>
            </a:r>
            <a:endParaRPr/>
          </a:p>
        </p:txBody>
      </p:sp>
      <p:sp>
        <p:nvSpPr>
          <p:cNvPr id="127" name="Google Shape;127;p4"/>
          <p:cNvSpPr/>
          <p:nvPr/>
        </p:nvSpPr>
        <p:spPr>
          <a:xfrm>
            <a:off x="1066800" y="2743200"/>
            <a:ext cx="4625700" cy="4114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-114300" lvl="1" marL="1143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film</a:t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524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ucida Sans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plot</a:t>
            </a:r>
            <a:endParaRPr b="0" i="0" sz="19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2" marL="228600" marR="0" rtl="0" algn="l">
              <a:lnSpc>
                <a:spcPct val="75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143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characters</a:t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143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Opinion and recommendation</a:t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-114300" lvl="2" marL="2286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ucida Sans"/>
              <a:buChar char="•"/>
            </a:pPr>
            <a:r>
              <a:rPr b="0" i="0" lang="en-US" sz="1200" u="none" cap="none" strike="noStrik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direction</a:t>
            </a:r>
            <a:endParaRPr b="0" i="0" sz="12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indent="0" lvl="2" marL="228600" marR="0" rtl="0" algn="l">
              <a:lnSpc>
                <a:spcPct val="75000"/>
              </a:lnSpc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ucida Sans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904"/>
              <a:buChar char="🞂"/>
            </a:pPr>
            <a:r>
              <a:rPr lang="en-US" sz="2800"/>
              <a:t>It is a short description of a film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US" sz="2800"/>
              <a:t>It is written to give a brief description and evaluation of a movie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US" sz="2800"/>
              <a:t>At the beginning it is vital to mention the reputation of actors and director and write what your expectations were and whether they were fulfilled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US" sz="2800"/>
              <a:t>The review should be concise and engaging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904"/>
              <a:buChar char="🞂"/>
            </a:pPr>
            <a:r>
              <a:rPr lang="en-US" sz="2800"/>
              <a:t>It gives viewers someone's opinion and recommendation about whether (or not) they should watch a film.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33" name="Google Shape;133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Cont….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en-US"/>
              <a:t>The importance film/cinema differs from person to person. For eg: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Medium for communication and entertainment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Purpose behind the commercial film is to make a profit and to attract and keep the audience had to be appealing and entertaining.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An artist take it as art.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The public might take it as entertainment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39" name="Google Shape;139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IMPORTANCE OF FILM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7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rPr lang="en-US"/>
              <a:t>Effects of watching movies: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Movies relax our mind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Movies educate us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It teaches how to deal with situations.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Movies spread awareness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Movies make us laugh and cry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Char char="❖"/>
            </a:pPr>
            <a:r>
              <a:rPr lang="en-US"/>
              <a:t>Movies inspire us.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45" name="Google Shape;1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Cont…..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446" lvl="0" marL="365760" rtl="0" algn="l">
              <a:spcBef>
                <a:spcPts val="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Reviewers have a significant role and responsibilities towards authors(directors), editors and readers(audience).</a:t>
            </a:r>
            <a:endParaRPr/>
          </a:p>
          <a:p>
            <a:pPr indent="-139446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To guide the reader through the movie: its narrative and cinematography, the different layers of characters and to underline why it is an interesting piece of art or not.</a:t>
            </a:r>
            <a:endParaRPr/>
          </a:p>
        </p:txBody>
      </p:sp>
      <p:sp>
        <p:nvSpPr>
          <p:cNvPr id="151" name="Google Shape;15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ucida Sans"/>
              <a:buNone/>
            </a:pPr>
            <a:r>
              <a:rPr lang="en-US"/>
              <a:t>Role and Responsibilities of a Reviewer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"/>
          <p:cNvSpPr txBox="1"/>
          <p:nvPr>
            <p:ph idx="1" type="body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Avoid personal comments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or criticism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Maintaining the confidentiality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of the review process. 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Not sharing, discussing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with third parties.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Char char="🞂"/>
            </a:pPr>
            <a:r>
              <a:rPr lang="en-US"/>
              <a:t>Suggest improvements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rPr lang="en-US"/>
              <a:t> that need to be added</a:t>
            </a:r>
            <a:endParaRPr/>
          </a:p>
          <a:p>
            <a:pPr indent="-256032" lvl="0" marL="365760" rtl="0" algn="l">
              <a:spcBef>
                <a:spcPts val="400"/>
              </a:spcBef>
              <a:spcAft>
                <a:spcPts val="0"/>
              </a:spcAft>
              <a:buSzPts val="1836"/>
              <a:buNone/>
            </a:pPr>
            <a:r>
              <a:t/>
            </a:r>
            <a:endParaRPr/>
          </a:p>
        </p:txBody>
      </p:sp>
      <p:sp>
        <p:nvSpPr>
          <p:cNvPr id="157" name="Google Shape;157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</a:pPr>
            <a:r>
              <a:rPr lang="en-US"/>
              <a:t>Cont….</a:t>
            </a:r>
            <a:endParaRPr/>
          </a:p>
        </p:txBody>
      </p:sp>
      <p:pic>
        <p:nvPicPr>
          <p:cNvPr descr="image 5.jpg" id="158" name="Google Shape;1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72200" y="1371600"/>
            <a:ext cx="2790825" cy="42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2020-07-12T10:08:21Z</dcterms:created>
  <dc:creator>BISMILLA</dc:creator>
</cp:coreProperties>
</file>